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2" r:id="rId9"/>
    <p:sldId id="264" r:id="rId10"/>
    <p:sldId id="266" r:id="rId11"/>
    <p:sldId id="268" r:id="rId12"/>
    <p:sldId id="269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65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C99E-E441-40D0-814D-54D974853F60}" type="datetimeFigureOut">
              <a:rPr lang="ru-RU" smtClean="0"/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19258-EF38-472E-B499-F5F3CFF932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544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C99E-E441-40D0-814D-54D974853F60}" type="datetimeFigureOut">
              <a:rPr lang="ru-RU" smtClean="0"/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19258-EF38-472E-B499-F5F3CFF932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897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C99E-E441-40D0-814D-54D974853F60}" type="datetimeFigureOut">
              <a:rPr lang="ru-RU" smtClean="0"/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19258-EF38-472E-B499-F5F3CFF932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640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C99E-E441-40D0-814D-54D974853F60}" type="datetimeFigureOut">
              <a:rPr lang="ru-RU" smtClean="0"/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19258-EF38-472E-B499-F5F3CFF932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436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C99E-E441-40D0-814D-54D974853F60}" type="datetimeFigureOut">
              <a:rPr lang="ru-RU" smtClean="0"/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19258-EF38-472E-B499-F5F3CFF932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016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C99E-E441-40D0-814D-54D974853F60}" type="datetimeFigureOut">
              <a:rPr lang="ru-RU" smtClean="0"/>
              <a:t>09.12.2016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19258-EF38-472E-B499-F5F3CFF932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673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C99E-E441-40D0-814D-54D974853F60}" type="datetimeFigureOut">
              <a:rPr lang="ru-RU" smtClean="0"/>
              <a:t>09.12.2016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19258-EF38-472E-B499-F5F3CFF932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049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C99E-E441-40D0-814D-54D974853F60}" type="datetimeFigureOut">
              <a:rPr lang="ru-RU" smtClean="0"/>
              <a:t>09.12.2016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19258-EF38-472E-B499-F5F3CFF932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926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C99E-E441-40D0-814D-54D974853F60}" type="datetimeFigureOut">
              <a:rPr lang="ru-RU" smtClean="0"/>
              <a:t>09.12.2016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19258-EF38-472E-B499-F5F3CFF932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925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C99E-E441-40D0-814D-54D974853F60}" type="datetimeFigureOut">
              <a:rPr lang="ru-RU" smtClean="0"/>
              <a:t>09.12.2016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19258-EF38-472E-B499-F5F3CFF932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413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C99E-E441-40D0-814D-54D974853F60}" type="datetimeFigureOut">
              <a:rPr lang="ru-RU" smtClean="0"/>
              <a:t>09.12.2016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19258-EF38-472E-B499-F5F3CFF932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457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4C99E-E441-40D0-814D-54D974853F60}" type="datetimeFigureOut">
              <a:rPr lang="ru-RU" smtClean="0"/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19258-EF38-472E-B499-F5F3CFF932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14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7JKSeCjazk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7999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hy-AM" dirty="0" smtClean="0">
              <a:solidFill>
                <a:schemeClr val="bg1"/>
              </a:solidFill>
              <a:effectLst/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endParaRPr>
          </a:p>
          <a:p>
            <a:r>
              <a:rPr lang="hy-AM" sz="4800" dirty="0" smtClean="0">
                <a:solidFill>
                  <a:schemeClr val="bg1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1988 </a:t>
            </a:r>
          </a:p>
          <a:p>
            <a:r>
              <a:rPr lang="hy-AM" sz="4800" dirty="0" smtClean="0">
                <a:solidFill>
                  <a:schemeClr val="bg1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/>
            </a:r>
            <a:br>
              <a:rPr lang="hy-AM" sz="4800" dirty="0" smtClean="0">
                <a:solidFill>
                  <a:schemeClr val="bg1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</a:br>
            <a:r>
              <a:rPr lang="hy-AM" sz="4800" dirty="0" smtClean="0">
                <a:solidFill>
                  <a:schemeClr val="bg1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ԵՐԿՐԱՇԱՐԺ</a:t>
            </a:r>
          </a:p>
          <a:p>
            <a:endParaRPr lang="hy-AM" dirty="0">
              <a:solidFill>
                <a:schemeClr val="bg1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1988</a:t>
            </a:r>
            <a:r>
              <a:rPr lang="ru-RU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թ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.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դեկտեմբերի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7-</a:t>
            </a:r>
            <a:r>
              <a:rPr lang="ru-RU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ին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Հայաստանի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Հանրապետության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հյուսիսային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շրջաններում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տեղի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է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ունեցել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ավերիչ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երկրաշարժ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,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որը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հետագայում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անվանվել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է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Սպիտակի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երկրաշարժ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:</a:t>
            </a:r>
            <a:endParaRPr lang="hy-AM" dirty="0" smtClean="0">
              <a:solidFill>
                <a:schemeClr val="bg1"/>
              </a:solidFill>
              <a:effectLst/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Երկրաշարժի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հետևանքով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զանգվածային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վնասվածքների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և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փլուզումների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են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ենթարկվել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հազարավոր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շինություններ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,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այն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տասնյակ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հազարավոր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մարդկանց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նահատակման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պատճառ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է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դարձել</a:t>
            </a:r>
            <a:r>
              <a:rPr lang="ru-RU" dirty="0" smtClean="0">
                <a:solidFill>
                  <a:schemeClr val="bg1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: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Ara Gevorgyan - Karot [pesnik.su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8964" y="101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0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19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2727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0"/>
            <a:ext cx="9797142" cy="6857999"/>
          </a:xfrm>
        </p:spPr>
      </p:pic>
    </p:spTree>
    <p:extLst>
      <p:ext uri="{BB962C8B-B14F-4D97-AF65-F5344CB8AC3E}">
        <p14:creationId xmlns:p14="http://schemas.microsoft.com/office/powerpoint/2010/main" val="79812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24493"/>
            <a:ext cx="9797141" cy="6809013"/>
          </a:xfrm>
        </p:spPr>
      </p:pic>
    </p:spTree>
    <p:extLst>
      <p:ext uri="{BB962C8B-B14F-4D97-AF65-F5344CB8AC3E}">
        <p14:creationId xmlns:p14="http://schemas.microsoft.com/office/powerpoint/2010/main" val="3121601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30" y="191045"/>
            <a:ext cx="9797140" cy="6475910"/>
          </a:xfrm>
        </p:spPr>
      </p:pic>
    </p:spTree>
    <p:extLst>
      <p:ext uri="{BB962C8B-B14F-4D97-AF65-F5344CB8AC3E}">
        <p14:creationId xmlns:p14="http://schemas.microsoft.com/office/powerpoint/2010/main" val="40731765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205740"/>
            <a:ext cx="9797141" cy="6446519"/>
          </a:xfrm>
        </p:spPr>
      </p:pic>
    </p:spTree>
    <p:extLst>
      <p:ext uri="{BB962C8B-B14F-4D97-AF65-F5344CB8AC3E}">
        <p14:creationId xmlns:p14="http://schemas.microsoft.com/office/powerpoint/2010/main" val="24884320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37160"/>
            <a:ext cx="9797142" cy="6583679"/>
          </a:xfrm>
        </p:spPr>
      </p:pic>
    </p:spTree>
    <p:extLst>
      <p:ext uri="{BB962C8B-B14F-4D97-AF65-F5344CB8AC3E}">
        <p14:creationId xmlns:p14="http://schemas.microsoft.com/office/powerpoint/2010/main" val="2268270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91045"/>
            <a:ext cx="9797142" cy="6475910"/>
          </a:xfrm>
        </p:spPr>
      </p:pic>
    </p:spTree>
    <p:extLst>
      <p:ext uri="{BB962C8B-B14F-4D97-AF65-F5344CB8AC3E}">
        <p14:creationId xmlns:p14="http://schemas.microsoft.com/office/powerpoint/2010/main" val="2321344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02870"/>
            <a:ext cx="9797142" cy="6652259"/>
          </a:xfrm>
        </p:spPr>
      </p:pic>
    </p:spTree>
    <p:extLst>
      <p:ext uri="{BB962C8B-B14F-4D97-AF65-F5344CB8AC3E}">
        <p14:creationId xmlns:p14="http://schemas.microsoft.com/office/powerpoint/2010/main" val="2763825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200842"/>
            <a:ext cx="9797142" cy="6456316"/>
          </a:xfrm>
        </p:spPr>
      </p:pic>
    </p:spTree>
    <p:extLst>
      <p:ext uri="{BB962C8B-B14F-4D97-AF65-F5344CB8AC3E}">
        <p14:creationId xmlns:p14="http://schemas.microsoft.com/office/powerpoint/2010/main" val="1462407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70120"/>
            <a:ext cx="9797142" cy="6717760"/>
          </a:xfrm>
        </p:spPr>
      </p:pic>
    </p:spTree>
    <p:extLst>
      <p:ext uri="{BB962C8B-B14F-4D97-AF65-F5344CB8AC3E}">
        <p14:creationId xmlns:p14="http://schemas.microsoft.com/office/powerpoint/2010/main" val="3317877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35" y="0"/>
            <a:ext cx="9420329" cy="6858000"/>
          </a:xfrm>
        </p:spPr>
      </p:pic>
    </p:spTree>
    <p:extLst>
      <p:ext uri="{BB962C8B-B14F-4D97-AF65-F5344CB8AC3E}">
        <p14:creationId xmlns:p14="http://schemas.microsoft.com/office/powerpoint/2010/main" val="1935139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75" y="225913"/>
            <a:ext cx="10237184" cy="636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9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76349"/>
            <a:ext cx="9797142" cy="6505302"/>
          </a:xfrm>
        </p:spPr>
      </p:pic>
    </p:spTree>
    <p:extLst>
      <p:ext uri="{BB962C8B-B14F-4D97-AF65-F5344CB8AC3E}">
        <p14:creationId xmlns:p14="http://schemas.microsoft.com/office/powerpoint/2010/main" val="18546500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76349"/>
            <a:ext cx="9797142" cy="6505302"/>
          </a:xfrm>
        </p:spPr>
      </p:pic>
    </p:spTree>
    <p:extLst>
      <p:ext uri="{BB962C8B-B14F-4D97-AF65-F5344CB8AC3E}">
        <p14:creationId xmlns:p14="http://schemas.microsoft.com/office/powerpoint/2010/main" val="332133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235132"/>
            <a:ext cx="9797142" cy="6387736"/>
          </a:xfrm>
        </p:spPr>
      </p:pic>
    </p:spTree>
    <p:extLst>
      <p:ext uri="{BB962C8B-B14F-4D97-AF65-F5344CB8AC3E}">
        <p14:creationId xmlns:p14="http://schemas.microsoft.com/office/powerpoint/2010/main" val="350517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0729"/>
            <a:ext cx="10515600" cy="1325563"/>
          </a:xfrm>
        </p:spPr>
        <p:txBody>
          <a:bodyPr/>
          <a:lstStyle/>
          <a:p>
            <a:pPr algn="ctr"/>
            <a:r>
              <a:rPr lang="hy-AM" dirty="0" smtClean="0"/>
              <a:t>ՆՎԻՐՎՈՒՄ Է 1988-ի ԵՐԿՐԱՇԱՐԺԻ ԱՆՄԵՂ ԶՈՀԵՐԻ ՀԻՇԱՏԱԿԻՆ</a:t>
            </a:r>
            <a:endParaRPr lang="ru-RU" dirty="0"/>
          </a:p>
        </p:txBody>
      </p:sp>
      <p:pic>
        <p:nvPicPr>
          <p:cNvPr id="7" name="37JKSeCjazk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36762" y="1486292"/>
            <a:ext cx="8718475" cy="49041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65389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426" y="247426"/>
            <a:ext cx="11758108" cy="6347012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hy-AM" sz="2000" dirty="0" smtClean="0">
                <a:solidFill>
                  <a:schemeClr val="bg1"/>
                </a:solidFill>
              </a:rPr>
              <a:t>Սպիտակի երկրաշարժը տեղի է ունեցել 1988թ. դեկտեմբերի 7-ին, </a:t>
            </a:r>
            <a:r>
              <a:rPr lang="hy-AM" sz="2000" dirty="0" err="1" smtClean="0">
                <a:solidFill>
                  <a:schemeClr val="bg1"/>
                </a:solidFill>
              </a:rPr>
              <a:t>Գրինվիչի</a:t>
            </a:r>
            <a:r>
              <a:rPr lang="hy-AM" sz="2000" dirty="0" smtClean="0">
                <a:solidFill>
                  <a:schemeClr val="bg1"/>
                </a:solidFill>
              </a:rPr>
              <a:t> ժամանակով ժամը 7 անց 41 րոպե 22,7 վայրկյան (տեղական ժամանակով 11 անց 41րոպե 22,7 </a:t>
            </a:r>
            <a:r>
              <a:rPr lang="hy-AM" sz="2000" dirty="0" err="1" smtClean="0">
                <a:solidFill>
                  <a:schemeClr val="bg1"/>
                </a:solidFill>
              </a:rPr>
              <a:t>վրկ</a:t>
            </a:r>
            <a:r>
              <a:rPr lang="hy-AM" sz="2000" dirty="0" smtClean="0">
                <a:solidFill>
                  <a:schemeClr val="bg1"/>
                </a:solidFill>
              </a:rPr>
              <a:t>.): Ուժգնությունը </a:t>
            </a:r>
            <a:r>
              <a:rPr lang="hy-AM" sz="2000" dirty="0" err="1" smtClean="0">
                <a:solidFill>
                  <a:schemeClr val="bg1"/>
                </a:solidFill>
              </a:rPr>
              <a:t>էպիկենտրոնում</a:t>
            </a:r>
            <a:r>
              <a:rPr lang="hy-AM" sz="2000" dirty="0" smtClean="0">
                <a:solidFill>
                  <a:schemeClr val="bg1"/>
                </a:solidFill>
              </a:rPr>
              <a:t> գնահատվել է 10բալ: Սպիտակի երկրաշարժը պատկանում է այսպես կոչված լրիվ ցիկլի երկրաշարժերին` </a:t>
            </a:r>
            <a:r>
              <a:rPr lang="hy-AM" sz="2000" dirty="0" err="1" smtClean="0">
                <a:solidFill>
                  <a:schemeClr val="bg1"/>
                </a:solidFill>
              </a:rPr>
              <a:t>նախացնցումներ</a:t>
            </a:r>
            <a:r>
              <a:rPr lang="hy-AM" sz="2000" dirty="0" smtClean="0">
                <a:solidFill>
                  <a:schemeClr val="bg1"/>
                </a:solidFill>
              </a:rPr>
              <a:t>, հիմնական ցնցում, հետցնցում: </a:t>
            </a:r>
            <a:endParaRPr lang="hy-AM" sz="2000" dirty="0">
              <a:solidFill>
                <a:schemeClr val="bg1"/>
              </a:solidFill>
            </a:endParaRPr>
          </a:p>
          <a:p>
            <a:r>
              <a:rPr lang="hy-AM" sz="2000" dirty="0" smtClean="0">
                <a:solidFill>
                  <a:schemeClr val="bg1"/>
                </a:solidFill>
              </a:rPr>
              <a:t>Երկրաշարժը ընդգրկել է ՀՀ տարածքի մոտ 40%-ը: Ավերման գոտին, որտեղ երկրաշարժի ուժգնությունը կազմել է 8 բալ և ավելին, ընդգրկել է երեք հազար քառ. կմ տարածություն: Տուժել են 21 քաղաք և շրջան, 342 գյուղ:</a:t>
            </a:r>
          </a:p>
          <a:p>
            <a:r>
              <a:rPr lang="hy-AM" sz="2000" dirty="0" smtClean="0">
                <a:solidFill>
                  <a:schemeClr val="bg1"/>
                </a:solidFill>
              </a:rPr>
              <a:t>Այն ընդգրկեց Հանրապետության տարածքի 1/3 մասը՝ մեկ միլիոն 130 հազար բնակչությամբ։ Րոպեների ընթացքում լրիվ կամ մասնակի ավերվեցին Լենինականը, Սպիտակը, </a:t>
            </a:r>
            <a:r>
              <a:rPr lang="hy-AM" sz="2000" dirty="0" err="1" smtClean="0">
                <a:solidFill>
                  <a:schemeClr val="bg1"/>
                </a:solidFill>
              </a:rPr>
              <a:t>Կիրովականը</a:t>
            </a:r>
            <a:r>
              <a:rPr lang="hy-AM" sz="2000" dirty="0" smtClean="0">
                <a:solidFill>
                  <a:schemeClr val="bg1"/>
                </a:solidFill>
              </a:rPr>
              <a:t>, </a:t>
            </a:r>
            <a:r>
              <a:rPr lang="hy-AM" sz="2000" dirty="0" err="1" smtClean="0">
                <a:solidFill>
                  <a:schemeClr val="bg1"/>
                </a:solidFill>
              </a:rPr>
              <a:t>Ստեփանավանը</a:t>
            </a:r>
            <a:r>
              <a:rPr lang="hy-AM" sz="2000" dirty="0" smtClean="0">
                <a:solidFill>
                  <a:schemeClr val="bg1"/>
                </a:solidFill>
              </a:rPr>
              <a:t>, ։ </a:t>
            </a:r>
          </a:p>
          <a:p>
            <a:r>
              <a:rPr lang="hy-AM" sz="2000" dirty="0" err="1" smtClean="0">
                <a:solidFill>
                  <a:schemeClr val="bg1"/>
                </a:solidFill>
              </a:rPr>
              <a:t>Անօթեւան</a:t>
            </a:r>
            <a:r>
              <a:rPr lang="hy-AM" sz="2000" dirty="0" smtClean="0">
                <a:solidFill>
                  <a:schemeClr val="bg1"/>
                </a:solidFill>
              </a:rPr>
              <a:t> են մնացել 514 հազար մարդ: </a:t>
            </a:r>
          </a:p>
          <a:p>
            <a:r>
              <a:rPr lang="hy-AM" sz="2000" dirty="0" smtClean="0">
                <a:solidFill>
                  <a:schemeClr val="bg1"/>
                </a:solidFill>
              </a:rPr>
              <a:t>Տարբեր աստիճանի վնասվածքներ են ստացել մոտ 20000 մարդ, որոնցից </a:t>
            </a:r>
            <a:r>
              <a:rPr lang="hy-AM" sz="2000" dirty="0" err="1" smtClean="0">
                <a:solidFill>
                  <a:schemeClr val="bg1"/>
                </a:solidFill>
              </a:rPr>
              <a:t>հոսպիտալացվել</a:t>
            </a:r>
            <a:r>
              <a:rPr lang="hy-AM" sz="2000" dirty="0" smtClean="0">
                <a:solidFill>
                  <a:schemeClr val="bg1"/>
                </a:solidFill>
              </a:rPr>
              <a:t> են 12500 մարդ, զոհերի թիվը կազմել է 25000 մարդ: </a:t>
            </a:r>
          </a:p>
          <a:p>
            <a:r>
              <a:rPr lang="hy-AM" sz="2000" dirty="0" smtClean="0">
                <a:solidFill>
                  <a:schemeClr val="bg1"/>
                </a:solidFill>
              </a:rPr>
              <a:t>Զոհեր շատ են եղել հատկապես Գյումրիում (մոտ 15-17 հազար) </a:t>
            </a:r>
            <a:r>
              <a:rPr lang="hy-AM" sz="2000" dirty="0" err="1" smtClean="0">
                <a:solidFill>
                  <a:schemeClr val="bg1"/>
                </a:solidFill>
              </a:rPr>
              <a:t>եւ</a:t>
            </a:r>
            <a:r>
              <a:rPr lang="hy-AM" sz="2000" dirty="0" smtClean="0">
                <a:solidFill>
                  <a:schemeClr val="bg1"/>
                </a:solidFill>
              </a:rPr>
              <a:t> Սպիտակում (4հազ) մարդ:</a:t>
            </a:r>
          </a:p>
          <a:p>
            <a:r>
              <a:rPr lang="hy-AM" sz="2000" dirty="0" smtClean="0">
                <a:solidFill>
                  <a:schemeClr val="bg1"/>
                </a:solidFill>
              </a:rPr>
              <a:t>Ավերվել է ՀՀ-ի ամբողջ բնակֆոնդի 17%-ը, դադարել են գործել 170 արդյունաբերական ձեռնարկություն, մեծ վնաս է հասցվել գյուղերին և </a:t>
            </a:r>
            <a:r>
              <a:rPr lang="hy-AM" sz="2000" dirty="0" err="1" smtClean="0">
                <a:solidFill>
                  <a:schemeClr val="bg1"/>
                </a:solidFill>
              </a:rPr>
              <a:t>ագրոարդյունաբերական</a:t>
            </a:r>
            <a:r>
              <a:rPr lang="hy-AM" sz="2000" dirty="0" smtClean="0">
                <a:solidFill>
                  <a:schemeClr val="bg1"/>
                </a:solidFill>
              </a:rPr>
              <a:t> համալիրին: Մեծ վնաս է հասցվել նաև ճարտարապետական, պատմական, արվեստի հուշարձաններին, տուժել է ժողկրթության 917 օջախ: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68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5" y="572"/>
            <a:ext cx="6454588" cy="6856856"/>
          </a:xfrm>
        </p:spPr>
      </p:pic>
    </p:spTree>
    <p:extLst>
      <p:ext uri="{BB962C8B-B14F-4D97-AF65-F5344CB8AC3E}">
        <p14:creationId xmlns:p14="http://schemas.microsoft.com/office/powerpoint/2010/main" val="7136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860" y="163972"/>
            <a:ext cx="6228571" cy="3761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21975" y="3995678"/>
            <a:ext cx="104671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dirty="0" smtClean="0"/>
              <a:t>Անսպասելի աղետը հանկարծակիի բերեց ծայրահեղ իրավիճակում գործելու կոչված կազմակերպություններին և ծառայություններին: Կազմակերպված փրկարարական աշխատանքները հունի մեջ մտան 2-3 օր հետո: Երկրաշարժի առաջին րոպեներից անձնուրաց աշխատում էր ազգաբնակչությունը: Սակայն նրանց փորձի և շատ հաճախ ծայրահեղ իրավիճակներում գործելու տարրական գիտելիքների պակասը բացասաբար էին անդրադառնում փրկարարական աշխատանքների արդյունավետության վրա, երբեմն պատճառ դառնում անտեղի զոհերի: Խիստ զգացվում էր անհրաժեշտ փրկարարական տեխնիկայի պակասը:</a:t>
            </a:r>
          </a:p>
          <a:p>
            <a:r>
              <a:rPr lang="hy-AM" dirty="0" smtClean="0"/>
              <a:t>Ազգաբնակչության և փրկարարների ջանքերով փլատակներից, զոհված կամ կենդանի, հանվել է ավելի քան 45000 մարդ, </a:t>
            </a:r>
            <a:r>
              <a:rPr lang="hy-AM" dirty="0" err="1" smtClean="0"/>
              <a:t>հոսպիտալացվել</a:t>
            </a:r>
            <a:r>
              <a:rPr lang="hy-AM" dirty="0" smtClean="0"/>
              <a:t> 12500 մարդ:</a:t>
            </a:r>
          </a:p>
          <a:p>
            <a:r>
              <a:rPr lang="hy-AM" dirty="0" smtClean="0"/>
              <a:t> </a:t>
            </a:r>
            <a:endParaRPr lang="hy-AM" dirty="0"/>
          </a:p>
        </p:txBody>
      </p:sp>
    </p:spTree>
    <p:extLst>
      <p:ext uri="{BB962C8B-B14F-4D97-AF65-F5344CB8AC3E}">
        <p14:creationId xmlns:p14="http://schemas.microsoft.com/office/powerpoint/2010/main" val="394091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743" y="313056"/>
            <a:ext cx="6228571" cy="37619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2122" y="4074961"/>
            <a:ext cx="117473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2000" dirty="0" smtClean="0"/>
              <a:t>Երկրաշարժի գոտում շարքից դուրս եկան ջերմամատակարարման, էներգամատակարարման բոլոր համակարգերը, կապի, տրանսպորտի և կենցաղսպասարկման ծառայությունները։ Ավերվեց ավելի քան 170 արդյունաբերական ձեռնարկություն։ Ծանր վնաս կրեց գյուղատնտեսությունը, քանդվեցին անասնապահական շինությունները, </a:t>
            </a:r>
            <a:r>
              <a:rPr lang="hy-AM" sz="2000" dirty="0" err="1" smtClean="0"/>
              <a:t>ոչնչացավ</a:t>
            </a:r>
            <a:r>
              <a:rPr lang="hy-AM" sz="2000" dirty="0" smtClean="0"/>
              <a:t> անասունների մեծ մասը։ Շարքից դուրս եկավ գյուղատնտեսական մթերքներ վերամշակող 80 ձեռնարկություն; Տարերային աղետը հանրապետության ժողովրդական տնտեսությանը հասցրեց ավելի քան 13 մլրդ ռուբլու վնաս։</a:t>
            </a:r>
            <a:endParaRPr lang="hy-AM" sz="2000" dirty="0"/>
          </a:p>
        </p:txBody>
      </p:sp>
    </p:spTree>
    <p:extLst>
      <p:ext uri="{BB962C8B-B14F-4D97-AF65-F5344CB8AC3E}">
        <p14:creationId xmlns:p14="http://schemas.microsoft.com/office/powerpoint/2010/main" val="186758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17" y="472988"/>
            <a:ext cx="4739274" cy="27152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095" y="392439"/>
            <a:ext cx="5064914" cy="27256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663" y="3357618"/>
            <a:ext cx="5067778" cy="33698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9" y="3399826"/>
            <a:ext cx="4728689" cy="328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9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8334"/>
            <a:ext cx="10515600" cy="6058629"/>
          </a:xfrm>
        </p:spPr>
        <p:txBody>
          <a:bodyPr>
            <a:normAutofit fontScale="62500" lnSpcReduction="20000"/>
          </a:bodyPr>
          <a:lstStyle/>
          <a:p>
            <a:r>
              <a:rPr lang="hy-AM" dirty="0" smtClean="0"/>
              <a:t>Ողջ աշխարհն </a:t>
            </a:r>
            <a:r>
              <a:rPr lang="hy-AM" dirty="0" err="1" smtClean="0"/>
              <a:t>անշահախնղիր</a:t>
            </a:r>
            <a:r>
              <a:rPr lang="hy-AM" dirty="0" smtClean="0"/>
              <a:t> օգնություն էր ցույց տալիս ծանր կացության մեջ հայտնված հայ ժողովրդին։ 1990 թ. հունվարի 1-ի դրությամբ Հայաստանի օգնության հիմնադրամ էր փոխանցվել արտասահմանյան երկրներում հանգանակված շուրջ 35 մլն դոլար։ Շատ պետություններ ու կազմակերպություններ աղետի գոտում ձեռնարկեցին կառուցելու բնակելի թաղամասեր, հիվանդանոցներ, դպրոցներ։ 1989 թ, </a:t>
            </a:r>
            <a:r>
              <a:rPr lang="hy-AM" dirty="0" err="1" smtClean="0"/>
              <a:t>իտալացիները</a:t>
            </a:r>
            <a:r>
              <a:rPr lang="hy-AM" dirty="0" smtClean="0"/>
              <a:t> Սպիտակում կառուցեցին բնակելի թաղամաս՝ «Իտալական գյուղը», Գյումրիում թաղամաս կառուցեցին </a:t>
            </a:r>
            <a:r>
              <a:rPr lang="hy-AM" dirty="0" err="1" smtClean="0"/>
              <a:t>ավստրիացիները</a:t>
            </a:r>
            <a:r>
              <a:rPr lang="hy-AM" dirty="0" smtClean="0"/>
              <a:t>։ </a:t>
            </a:r>
            <a:r>
              <a:rPr lang="hy-AM" dirty="0" err="1" smtClean="0"/>
              <a:t>Նորվեգացիների</a:t>
            </a:r>
            <a:r>
              <a:rPr lang="hy-AM" dirty="0" smtClean="0"/>
              <a:t> կողմից Սպիտակում կառուցված ժամանակակից հիվանդանոցը կրում է մեծ մարզասեր, հայ </a:t>
            </a:r>
            <a:r>
              <a:rPr lang="hy-AM" dirty="0" err="1" smtClean="0"/>
              <a:t>ժողովրղի</a:t>
            </a:r>
            <a:r>
              <a:rPr lang="hy-AM" dirty="0" smtClean="0"/>
              <a:t> բարեկամ Ֆրիտյոֆ Նանսենի անունը։ Գյումրիում անգլիացիների հիմնադրած դպրոցի հանդիսավոր բացմանը ներկա էր Անգլիայի վարչապետ </a:t>
            </a:r>
            <a:r>
              <a:rPr lang="hy-AM" dirty="0" err="1" smtClean="0"/>
              <a:t>Մարգարետ</a:t>
            </a:r>
            <a:r>
              <a:rPr lang="hy-AM" dirty="0" smtClean="0"/>
              <a:t> </a:t>
            </a:r>
            <a:r>
              <a:rPr lang="hy-AM" dirty="0" err="1" smtClean="0"/>
              <a:t>Թետչերը</a:t>
            </a:r>
            <a:r>
              <a:rPr lang="hy-AM" dirty="0" smtClean="0"/>
              <a:t>։</a:t>
            </a:r>
          </a:p>
          <a:p>
            <a:r>
              <a:rPr lang="hy-AM" dirty="0" smtClean="0"/>
              <a:t> Հայ ժողովուրդը երբեք չի մոռանա աղետի գոտի օգնության շտապող հարավսլավացի 7 օդաչուներին, որոնք </a:t>
            </a:r>
            <a:r>
              <a:rPr lang="hy-AM" dirty="0" err="1" smtClean="0"/>
              <a:t>Երևանի</a:t>
            </a:r>
            <a:r>
              <a:rPr lang="hy-AM" dirty="0" smtClean="0"/>
              <a:t> մատույցներում զոհվեցին օդային աղետից, ինչպես նաև Գյումրիի մոտակայքում </a:t>
            </a:r>
            <a:r>
              <a:rPr lang="hy-AM" dirty="0" err="1" smtClean="0"/>
              <a:t>ավիավթարից</a:t>
            </a:r>
            <a:r>
              <a:rPr lang="hy-AM" dirty="0" smtClean="0"/>
              <a:t> զոհված խորհրդային զինծառայողներին։ Հայ ժողովուրդը երախտագիտությամբ ընդունեց աշխարհի մարդասիրական օգնությունը։</a:t>
            </a:r>
          </a:p>
          <a:p>
            <a:r>
              <a:rPr lang="hy-AM" dirty="0" smtClean="0"/>
              <a:t> Մայր Հայրենիքին լայն աջակցության </a:t>
            </a:r>
            <a:r>
              <a:rPr lang="hy-AM" dirty="0" err="1" smtClean="0"/>
              <a:t>ձեոք</a:t>
            </a:r>
            <a:r>
              <a:rPr lang="hy-AM" dirty="0" smtClean="0"/>
              <a:t> մեկնեց սփյուռքահայությունը։ Այդ ծանր օրերին նա համախմբվեց և ստեղծեց «ՍՕՍ Արմենիա», «Ազնավուրը Հայաստանին» և տասնյակ այլ կազմակերպություններ, որոնք նյութական ու բարոյական մեծ օգնություն էին ցույց տալիս հայրենաբնակ իրենց եղբայրներին ու քույրերին; Բազմաթիվ </a:t>
            </a:r>
            <a:r>
              <a:rPr lang="hy-AM" dirty="0" err="1" smtClean="0"/>
              <a:t>սփյուոքահայեր</a:t>
            </a:r>
            <a:r>
              <a:rPr lang="hy-AM" dirty="0" smtClean="0"/>
              <a:t> շտապեցին իրենց հետ մայր հայրենիք բերել դեղորայք, հագուստ, վրաններ, սննդամթերք և այլն; Նրանցից շատերը մնացին Հայաստանում և անմիջական մասնակցություն ունեցան փրկարարական ու վերականգնողական աշխատանքներին։ Նրանց թվում էր նաև Շարլ Ազնավուրը, որը հետագայում նույնպես մեծ եռանդով շարունակեց իր ազգանվեր գործունեությունը։</a:t>
            </a:r>
          </a:p>
          <a:p>
            <a:r>
              <a:rPr lang="hy-AM" dirty="0" smtClean="0"/>
              <a:t> Աղետի գոտում ծավալված շինարարական աշխատանքներին մեծապես արգելակում էր Ադրբեջանի կողմից իրականացվող տնտեսական շրջափակումը, որի </a:t>
            </a:r>
            <a:r>
              <a:rPr lang="hy-AM" dirty="0" err="1" smtClean="0"/>
              <a:t>հետևանքով</a:t>
            </a:r>
            <a:r>
              <a:rPr lang="hy-AM" dirty="0" smtClean="0"/>
              <a:t> անհրաժեշտ շատ շինանյութեր ու ապրանքներ տեղ չէին հասնում; Աղետի գոտու վերականգնման գործում բացասական դեր խաղացին «Ղարաբաղ» կոմիտեի ղեկավարները, որոնք օգնության </a:t>
            </a:r>
            <a:r>
              <a:rPr lang="hy-AM" dirty="0" err="1" smtClean="0"/>
              <a:t>եկածներից</a:t>
            </a:r>
            <a:r>
              <a:rPr lang="hy-AM" dirty="0" smtClean="0"/>
              <a:t> պահանջում էին հեռանալ Հայաստանից։ Այդ պայմաններում ԽՍՀՄ այլ հանրապետությունների շատ կազմակերպություններ դադարեցրին իրենց աշխատանքները և հեռացան։</a:t>
            </a:r>
          </a:p>
          <a:p>
            <a:endParaRPr lang="hy-AM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500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5153"/>
            <a:ext cx="10515600" cy="5961810"/>
          </a:xfrm>
        </p:spPr>
        <p:txBody>
          <a:bodyPr/>
          <a:lstStyle/>
          <a:p>
            <a:r>
              <a:rPr lang="hy-AM" dirty="0" smtClean="0"/>
              <a:t>1988թ. ավերիչ երկրաշարժից հետո բազմաթիվ արտասահմանյան մարդասիրական կազմակերպություններ իրենց օգնության ձեռքը մեկնեցին Հայաստանին: Նրանց թվում էին նաև Շվեյցարիայի և Բելգիայի բժիշկները, որոնք սիրով և պատրաստակամությամբ առաջարկեցին հայ գործընկերներին իրենց մասնագիտական օգնությունն ու փորձը:</a:t>
            </a:r>
            <a:endParaRPr lang="nl-BE" dirty="0" smtClean="0"/>
          </a:p>
          <a:p>
            <a:r>
              <a:rPr lang="hy-AM" dirty="0" smtClean="0"/>
              <a:t>Անկարելի է մոռանալ բելգիացի մանուկների փողոցում տված բարեգործական համերգները</a:t>
            </a:r>
            <a:r>
              <a:rPr lang="nl-BE" dirty="0" smtClean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1561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700</Words>
  <Application>Microsoft Office PowerPoint</Application>
  <PresentationFormat>Широкоэкранный</PresentationFormat>
  <Paragraphs>25</Paragraphs>
  <Slides>23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Sylfaen</vt:lpstr>
      <vt:lpstr>Times New Roman</vt:lpstr>
      <vt:lpstr>Тема Office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ՆՎԻՐՎՈՒՄ Է 1988-ի ԵՐԿՐԱՇԱՐԺԻ ԱՆՄԵՂ ԶՈՀԵՐԻ ՀԻՇԱՏԱԿԻՆ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Art Zham</dc:creator>
  <cp:lastModifiedBy>Art Zham</cp:lastModifiedBy>
  <cp:revision>19</cp:revision>
  <dcterms:created xsi:type="dcterms:W3CDTF">2016-12-08T09:30:13Z</dcterms:created>
  <dcterms:modified xsi:type="dcterms:W3CDTF">2016-12-09T07:50:58Z</dcterms:modified>
</cp:coreProperties>
</file>